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7" r:id="rId2"/>
    <p:sldId id="260" r:id="rId3"/>
    <p:sldId id="261" r:id="rId4"/>
    <p:sldId id="268" r:id="rId5"/>
    <p:sldId id="269" r:id="rId6"/>
    <p:sldId id="274" r:id="rId7"/>
    <p:sldId id="270" r:id="rId8"/>
    <p:sldId id="263" r:id="rId9"/>
    <p:sldId id="266" r:id="rId10"/>
    <p:sldId id="267" r:id="rId11"/>
    <p:sldId id="273" r:id="rId12"/>
    <p:sldId id="272" r:id="rId13"/>
    <p:sldId id="262" r:id="rId14"/>
    <p:sldId id="264" r:id="rId15"/>
    <p:sldId id="276" r:id="rId16"/>
    <p:sldId id="271" r:id="rId17"/>
    <p:sldId id="259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2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1E8AC-490F-4BCA-B8FA-50AA7C795205}" type="datetimeFigureOut">
              <a:rPr lang="nl-NL" smtClean="0"/>
              <a:pPr/>
              <a:t>24-1-2016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3282F-4427-4338-9741-CCAA34BB977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548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5F92F-67BB-4377-A884-54F8996E4498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3282F-4427-4338-9741-CCAA34BB9773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3282F-4427-4338-9741-CCAA34BB9773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3282F-4427-4338-9741-CCAA34BB9773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3282F-4427-4338-9741-CCAA34BB9773}" type="slidenum">
              <a:rPr lang="nl-NL" smtClean="0"/>
              <a:pPr/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3282F-4427-4338-9741-CCAA34BB9773}" type="slidenum">
              <a:rPr lang="nl-NL" smtClean="0"/>
              <a:pPr/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3282F-4427-4338-9741-CCAA34BB9773}" type="slidenum">
              <a:rPr lang="nl-NL" smtClean="0"/>
              <a:pPr/>
              <a:t>15</a:t>
            </a:fld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3282F-4427-4338-9741-CCAA34BB9773}" type="slidenum">
              <a:rPr lang="nl-NL" smtClean="0"/>
              <a:pPr/>
              <a:t>16</a:t>
            </a:fld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3282F-4427-4338-9741-CCAA34BB9773}" type="slidenum">
              <a:rPr lang="nl-NL" smtClean="0"/>
              <a:pPr/>
              <a:t>17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3282F-4427-4338-9741-CCAA34BB9773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3282F-4427-4338-9741-CCAA34BB9773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3282F-4427-4338-9741-CCAA34BB9773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3282F-4427-4338-9741-CCAA34BB9773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3282F-4427-4338-9741-CCAA34BB9773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3282F-4427-4338-9741-CCAA34BB9773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3282F-4427-4338-9741-CCAA34BB9773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3282F-4427-4338-9741-CCAA34BB9773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el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14BA-1B1B-472A-AFE6-B85A4ADC03BA}" type="datetimeFigureOut">
              <a:rPr lang="nl-NL" smtClean="0"/>
              <a:pPr/>
              <a:t>24-1-2016</a:t>
            </a:fld>
            <a:endParaRPr lang="nl-NL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4D97CD-5885-4FB8-A188-B13E5425368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14BA-1B1B-472A-AFE6-B85A4ADC03BA}" type="datetimeFigureOut">
              <a:rPr lang="nl-NL" smtClean="0"/>
              <a:pPr/>
              <a:t>24-1-2016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97CD-5885-4FB8-A188-B13E5425368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14BA-1B1B-472A-AFE6-B85A4ADC03BA}" type="datetimeFigureOut">
              <a:rPr lang="nl-NL" smtClean="0"/>
              <a:pPr/>
              <a:t>24-1-2016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97CD-5885-4FB8-A188-B13E5425368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7" name="Tijdelijke aanduiding voor inhoud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5" name="Tijdelijke aanduiding voor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14BA-1B1B-472A-AFE6-B85A4ADC03BA}" type="datetimeFigureOut">
              <a:rPr lang="nl-NL" smtClean="0"/>
              <a:pPr/>
              <a:t>24-1-2016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4D97CD-5885-4FB8-A188-B13E5425368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9" name="Tijdelijke aanduiding voor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14BA-1B1B-472A-AFE6-B85A4ADC03BA}" type="datetimeFigureOut">
              <a:rPr lang="nl-NL" smtClean="0"/>
              <a:pPr/>
              <a:t>24-1-2016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97CD-5885-4FB8-A188-B13E5425368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4" name="Tijdelijke aanduiding voor inhoud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1" name="Tijdelijke aanduiding voor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14BA-1B1B-472A-AFE6-B85A4ADC03BA}" type="datetimeFigureOut">
              <a:rPr lang="nl-NL" smtClean="0"/>
              <a:pPr/>
              <a:t>24-1-2016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1" name="Tijdelijke aanduiding voor dianumm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97CD-5885-4FB8-A188-B13E5425368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8" name="Tijdelijke aanduiding voor inhoud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14BA-1B1B-472A-AFE6-B85A4ADC03BA}" type="datetimeFigureOut">
              <a:rPr lang="nl-NL" smtClean="0"/>
              <a:pPr/>
              <a:t>24-1-2016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B4D97CD-5885-4FB8-A188-B13E5425368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14BA-1B1B-472A-AFE6-B85A4ADC03BA}" type="datetimeFigureOut">
              <a:rPr lang="nl-NL" smtClean="0"/>
              <a:pPr/>
              <a:t>24-1-2016</a:t>
            </a:fld>
            <a:endParaRPr lang="nl-NL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97CD-5885-4FB8-A188-B13E5425368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14BA-1B1B-472A-AFE6-B85A4ADC03BA}" type="datetimeFigureOut">
              <a:rPr lang="nl-NL" smtClean="0"/>
              <a:pPr/>
              <a:t>24-1-2016</a:t>
            </a:fld>
            <a:endParaRPr lang="nl-NL"/>
          </a:p>
        </p:txBody>
      </p:sp>
      <p:sp>
        <p:nvSpPr>
          <p:cNvPr id="24" name="Tijdelijke aanduiding voor voettekst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97CD-5885-4FB8-A188-B13E5425368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4" name="Tijdelijke aanduiding voor inhoud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5" name="Tijdelijke aanduiding voor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14BA-1B1B-472A-AFE6-B85A4ADC03BA}" type="datetimeFigureOut">
              <a:rPr lang="nl-NL" smtClean="0"/>
              <a:pPr/>
              <a:t>24-1-2016</a:t>
            </a:fld>
            <a:endParaRPr lang="nl-NL"/>
          </a:p>
        </p:txBody>
      </p:sp>
      <p:sp>
        <p:nvSpPr>
          <p:cNvPr id="29" name="Tijdelijke aanduiding voor voettekst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97CD-5885-4FB8-A188-B13E5425368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14BA-1B1B-472A-AFE6-B85A4ADC03BA}" type="datetimeFigureOut">
              <a:rPr lang="nl-NL" smtClean="0"/>
              <a:pPr/>
              <a:t>24-1-2016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1" name="Tijdelijke aanduiding voor dianumm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97CD-5885-4FB8-A188-B13E5425368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95E14BA-1B1B-472A-AFE6-B85A4ADC03BA}" type="datetimeFigureOut">
              <a:rPr lang="nl-NL" smtClean="0"/>
              <a:pPr/>
              <a:t>24-1-2016</a:t>
            </a:fld>
            <a:endParaRPr lang="nl-NL"/>
          </a:p>
        </p:txBody>
      </p:sp>
      <p:sp>
        <p:nvSpPr>
          <p:cNvPr id="28" name="Tijdelijke aanduiding voor voettekst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4D97CD-5885-4FB8-A188-B13E5425368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titel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hte verbindingslijn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7Y7UTv70k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4000"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C00000"/>
                </a:solidFill>
              </a:rPr>
              <a:t>Les 2 Brandwonden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 smtClean="0">
              <a:blipFill dpi="0" rotWithShape="1">
                <a:blip r:embed="rId4"/>
                <a:srcRect/>
                <a:tile tx="0" ty="0" sx="100000" sy="100000" flip="none" algn="tl"/>
              </a:blipFill>
              <a:latin typeface="Bradley Hand ITC" pitchFamily="66" charset="0"/>
            </a:endParaRPr>
          </a:p>
          <a:p>
            <a:pPr>
              <a:buNone/>
            </a:pPr>
            <a:endParaRPr lang="nl-NL" dirty="0" smtClean="0">
              <a:blipFill dpi="0" rotWithShape="1">
                <a:blip r:embed="rId4"/>
                <a:srcRect/>
                <a:tile tx="0" ty="0" sx="100000" sy="100000" flip="none" algn="tl"/>
              </a:blipFill>
              <a:latin typeface="Bradley Hand ITC" pitchFamily="66" charset="0"/>
            </a:endParaRPr>
          </a:p>
          <a:p>
            <a:pPr>
              <a:buNone/>
            </a:pPr>
            <a:r>
              <a:rPr lang="nl-NL" sz="4800" b="1" dirty="0" smtClean="0">
                <a:solidFill>
                  <a:srgbClr val="FF0000"/>
                </a:solidFill>
                <a:latin typeface="Bradley Hand ITC" pitchFamily="66" charset="0"/>
              </a:rPr>
              <a:t>  Eerst water de rest komt later</a:t>
            </a:r>
            <a:endParaRPr lang="nl-NL" sz="4800" b="1" dirty="0">
              <a:solidFill>
                <a:srgbClr val="FF0000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Brandwonden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categorie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kenmerken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nl-NL" sz="1600" dirty="0" smtClean="0"/>
              <a:t>Eerstegraads</a:t>
            </a:r>
          </a:p>
          <a:p>
            <a:pPr>
              <a:buNone/>
            </a:pPr>
            <a:endParaRPr lang="nl-NL" sz="1800" dirty="0" smtClean="0"/>
          </a:p>
          <a:p>
            <a:pPr>
              <a:buNone/>
            </a:pPr>
            <a:endParaRPr lang="nl-NL" sz="1800" dirty="0" smtClean="0"/>
          </a:p>
          <a:p>
            <a:pPr>
              <a:buNone/>
            </a:pPr>
            <a:endParaRPr lang="nl-NL" sz="1800" dirty="0" smtClean="0"/>
          </a:p>
          <a:p>
            <a:pPr>
              <a:buNone/>
            </a:pPr>
            <a:endParaRPr lang="nl-NL" sz="1800" dirty="0" smtClean="0"/>
          </a:p>
          <a:p>
            <a:r>
              <a:rPr lang="nl-NL" sz="1600" dirty="0" smtClean="0"/>
              <a:t>Oppervlakkige tweedegraads</a:t>
            </a:r>
          </a:p>
          <a:p>
            <a:endParaRPr lang="nl-NL" sz="1800" dirty="0" smtClean="0"/>
          </a:p>
          <a:p>
            <a:endParaRPr lang="nl-NL" sz="1800" dirty="0" smtClean="0"/>
          </a:p>
          <a:p>
            <a:endParaRPr lang="nl-NL" sz="1800" dirty="0" smtClean="0"/>
          </a:p>
          <a:p>
            <a:endParaRPr lang="nl-NL" sz="1800" dirty="0" smtClean="0"/>
          </a:p>
          <a:p>
            <a:pPr>
              <a:buNone/>
            </a:pP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4"/>
          </p:nvPr>
        </p:nvSpPr>
        <p:spPr>
          <a:xfrm>
            <a:off x="4283968" y="1052736"/>
            <a:ext cx="4653298" cy="420506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nl-NL" sz="1800" dirty="0" smtClean="0"/>
          </a:p>
          <a:p>
            <a:pPr>
              <a:buNone/>
            </a:pPr>
            <a:r>
              <a:rPr lang="nl-NL" sz="1900" dirty="0" smtClean="0"/>
              <a:t>Alleen de opperhuid is verbrand</a:t>
            </a:r>
          </a:p>
          <a:p>
            <a:pPr>
              <a:buNone/>
            </a:pPr>
            <a:r>
              <a:rPr lang="nl-NL" sz="1900" dirty="0" smtClean="0"/>
              <a:t>wond is:</a:t>
            </a:r>
          </a:p>
          <a:p>
            <a:r>
              <a:rPr lang="nl-NL" sz="1900" dirty="0" smtClean="0"/>
              <a:t>rood,</a:t>
            </a:r>
          </a:p>
          <a:p>
            <a:r>
              <a:rPr lang="nl-NL" sz="1900" dirty="0" smtClean="0"/>
              <a:t>droog,</a:t>
            </a:r>
          </a:p>
          <a:p>
            <a:r>
              <a:rPr lang="nl-NL" sz="1900" dirty="0" smtClean="0"/>
              <a:t>pijnlijk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sz="1900" dirty="0" smtClean="0"/>
              <a:t>Opperhuid is verbrand tot in lederhuid,</a:t>
            </a:r>
          </a:p>
          <a:p>
            <a:pPr>
              <a:buNone/>
            </a:pPr>
            <a:r>
              <a:rPr lang="nl-NL" sz="1900" dirty="0" smtClean="0"/>
              <a:t>wond is:</a:t>
            </a:r>
          </a:p>
          <a:p>
            <a:r>
              <a:rPr lang="nl-NL" sz="1900" dirty="0" smtClean="0"/>
              <a:t>glanzend rood, roze</a:t>
            </a:r>
          </a:p>
          <a:p>
            <a:r>
              <a:rPr lang="nl-NL" sz="1900" dirty="0" smtClean="0"/>
              <a:t>blaar</a:t>
            </a:r>
          </a:p>
          <a:p>
            <a:r>
              <a:rPr lang="nl-NL" sz="1900" dirty="0" smtClean="0"/>
              <a:t>nat</a:t>
            </a:r>
          </a:p>
          <a:p>
            <a:r>
              <a:rPr lang="nl-NL" sz="1900" dirty="0" smtClean="0"/>
              <a:t>pijnlijk</a:t>
            </a:r>
          </a:p>
          <a:p>
            <a:r>
              <a:rPr lang="nl-NL" sz="1900" dirty="0" smtClean="0"/>
              <a:t>voelt soepel</a:t>
            </a:r>
          </a:p>
          <a:p>
            <a:pPr>
              <a:buNone/>
            </a:pPr>
            <a:endParaRPr lang="nl-NL" sz="1800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2050" name="Picture 2" descr="C:\Users\Rhea\Documents\oppervlak 2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1882" y="4005064"/>
            <a:ext cx="1375370" cy="1778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Brandwonden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categorie</a:t>
            </a:r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nl-NL" dirty="0" smtClean="0"/>
              <a:t>kenmerken</a:t>
            </a:r>
          </a:p>
          <a:p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NL" dirty="0" smtClean="0"/>
              <a:t>Diepe tweedegraads</a:t>
            </a:r>
          </a:p>
          <a:p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Derdegraads</a:t>
            </a:r>
          </a:p>
          <a:p>
            <a:endParaRPr lang="nl-NL" dirty="0" smtClean="0"/>
          </a:p>
          <a:p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sz="2000" i="1" dirty="0" smtClean="0"/>
              <a:t>Altijd contact wanneer huid</a:t>
            </a:r>
          </a:p>
          <a:p>
            <a:pPr>
              <a:buNone/>
            </a:pPr>
            <a:r>
              <a:rPr lang="nl-NL" sz="2000" i="1" dirty="0" smtClean="0"/>
              <a:t>kapot is, bij blaren en derdegraads verbranding!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283968" y="1196752"/>
            <a:ext cx="4653298" cy="406104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nl-NL" sz="3400" dirty="0" smtClean="0"/>
              <a:t>De lederhuid is meer aangetast in</a:t>
            </a:r>
          </a:p>
          <a:p>
            <a:pPr>
              <a:buNone/>
            </a:pPr>
            <a:r>
              <a:rPr lang="nl-NL" sz="3400" dirty="0" smtClean="0"/>
              <a:t>vergelijking met oppervlakkige 2e</a:t>
            </a:r>
          </a:p>
          <a:p>
            <a:r>
              <a:rPr lang="nl-NL" sz="3400" dirty="0" smtClean="0"/>
              <a:t>rood/wit</a:t>
            </a:r>
          </a:p>
          <a:p>
            <a:r>
              <a:rPr lang="nl-NL" sz="3400" dirty="0" smtClean="0"/>
              <a:t>nat</a:t>
            </a:r>
          </a:p>
          <a:p>
            <a:r>
              <a:rPr lang="nl-NL" sz="3400" dirty="0" smtClean="0"/>
              <a:t>blaren</a:t>
            </a:r>
          </a:p>
          <a:p>
            <a:r>
              <a:rPr lang="nl-NL" sz="3400" dirty="0" smtClean="0"/>
              <a:t>pijnlijk</a:t>
            </a:r>
          </a:p>
          <a:p>
            <a:r>
              <a:rPr lang="nl-NL" sz="3400" dirty="0" smtClean="0"/>
              <a:t>voelt soepel</a:t>
            </a:r>
          </a:p>
          <a:p>
            <a:endParaRPr lang="nl-NL" sz="1600" dirty="0" smtClean="0"/>
          </a:p>
          <a:p>
            <a:endParaRPr lang="nl-NL" sz="1600" dirty="0" smtClean="0"/>
          </a:p>
          <a:p>
            <a:endParaRPr lang="nl-NL" sz="1600" dirty="0" smtClean="0"/>
          </a:p>
          <a:p>
            <a:endParaRPr lang="nl-NL" sz="1600" dirty="0" smtClean="0"/>
          </a:p>
          <a:p>
            <a:endParaRPr lang="nl-NL" sz="1600" dirty="0" smtClean="0"/>
          </a:p>
          <a:p>
            <a:endParaRPr lang="nl-NL" sz="1600" dirty="0" smtClean="0"/>
          </a:p>
          <a:p>
            <a:endParaRPr lang="nl-NL" sz="1600" dirty="0" smtClean="0"/>
          </a:p>
          <a:p>
            <a:endParaRPr lang="nl-NL" sz="1600" dirty="0" smtClean="0"/>
          </a:p>
          <a:p>
            <a:endParaRPr lang="nl-NL" sz="1600" dirty="0" smtClean="0"/>
          </a:p>
          <a:p>
            <a:endParaRPr lang="nl-NL" sz="1600" dirty="0" smtClean="0"/>
          </a:p>
          <a:p>
            <a:pPr>
              <a:buNone/>
            </a:pPr>
            <a:r>
              <a:rPr lang="nl-NL" sz="2900" dirty="0" smtClean="0"/>
              <a:t>Zowel de opperhuid als de lederhuid zijn volledig</a:t>
            </a:r>
          </a:p>
          <a:p>
            <a:pPr>
              <a:buNone/>
            </a:pPr>
            <a:r>
              <a:rPr lang="nl-NL" sz="2900" dirty="0" smtClean="0"/>
              <a:t>beschadigd tot in het onderhuids vetweefsel.</a:t>
            </a:r>
          </a:p>
          <a:p>
            <a:pPr>
              <a:buNone/>
            </a:pPr>
            <a:r>
              <a:rPr lang="nl-NL" sz="2900" dirty="0" smtClean="0"/>
              <a:t>Wond is;</a:t>
            </a:r>
          </a:p>
          <a:p>
            <a:r>
              <a:rPr lang="nl-NL" sz="2900" dirty="0" smtClean="0"/>
              <a:t>wit, beige tot donkerbruin</a:t>
            </a:r>
          </a:p>
          <a:p>
            <a:r>
              <a:rPr lang="nl-NL" sz="2900" dirty="0" smtClean="0"/>
              <a:t>droog, leerachtig</a:t>
            </a:r>
          </a:p>
          <a:p>
            <a:r>
              <a:rPr lang="nl-NL" sz="2900" dirty="0" smtClean="0"/>
              <a:t>nauwelijks pijnlijk</a:t>
            </a:r>
          </a:p>
          <a:p>
            <a:r>
              <a:rPr lang="nl-NL" sz="2900" dirty="0" smtClean="0"/>
              <a:t>stug</a:t>
            </a:r>
          </a:p>
          <a:p>
            <a:pPr>
              <a:buNone/>
            </a:pPr>
            <a:endParaRPr lang="nl-NL" dirty="0"/>
          </a:p>
        </p:txBody>
      </p:sp>
      <p:pic>
        <p:nvPicPr>
          <p:cNvPr id="7" name="Tijdelijke aanduiding voor inhoud 11" descr="3e-graads-brandwond1-e1379412224664-216x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4000500"/>
            <a:ext cx="1733872" cy="2452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Brandwonden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7" name="Picture 5" descr="Fig. 1 : Brandwonden indeling in 3 graden.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5300" y="2490787"/>
            <a:ext cx="38100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Tijdelijke aanduiding voor inhoud 11" descr="3e-graads-brandwond1-e1379412224664-216x30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804248" y="404664"/>
            <a:ext cx="2057400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Regel van 9</a:t>
            </a:r>
            <a:endParaRPr lang="nl-NL" dirty="0"/>
          </a:p>
        </p:txBody>
      </p:sp>
      <p:pic>
        <p:nvPicPr>
          <p:cNvPr id="4" name="Picture 5" descr="regel-van-9-wallac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79161" y="1988840"/>
            <a:ext cx="295747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nl-NL" sz="2400" dirty="0" smtClean="0"/>
              <a:t>Spoed:</a:t>
            </a:r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r>
              <a:rPr lang="nl-NL" sz="2400" dirty="0" smtClean="0"/>
              <a:t>Volwassene verbrand </a:t>
            </a:r>
          </a:p>
          <a:p>
            <a:pPr>
              <a:buNone/>
            </a:pPr>
            <a:r>
              <a:rPr lang="nl-NL" sz="2400" dirty="0" smtClean="0"/>
              <a:t>oppervlak van meer</a:t>
            </a:r>
          </a:p>
          <a:p>
            <a:pPr>
              <a:buNone/>
            </a:pPr>
            <a:r>
              <a:rPr lang="nl-NL" sz="2400" dirty="0" smtClean="0"/>
              <a:t>dan 10%</a:t>
            </a:r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r>
              <a:rPr lang="nl-NL" sz="2400" dirty="0" smtClean="0"/>
              <a:t>Kind: meer dan 5%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>
                <a:solidFill>
                  <a:srgbClr val="FF0000"/>
                </a:solidFill>
              </a:rPr>
              <a:t>Advies:</a:t>
            </a:r>
            <a:r>
              <a:rPr lang="nl-NL" sz="2800" dirty="0" smtClean="0"/>
              <a:t> </a:t>
            </a:r>
            <a:r>
              <a:rPr lang="nl-NL" sz="2800" dirty="0" smtClean="0">
                <a:solidFill>
                  <a:srgbClr val="FF0000"/>
                </a:solidFill>
              </a:rPr>
              <a:t>“water de rest komt later”!</a:t>
            </a:r>
            <a:endParaRPr lang="nl-NL" sz="2800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l-NL" dirty="0" smtClean="0"/>
              <a:t>EHBO advies:</a:t>
            </a:r>
          </a:p>
          <a:p>
            <a:pPr>
              <a:buFont typeface="Arial" pitchFamily="34" charset="0"/>
              <a:buChar char="•"/>
            </a:pPr>
            <a:r>
              <a:rPr lang="nl-NL" sz="1900" dirty="0" smtClean="0"/>
              <a:t>koel de wond eerst min. 10 minuten onder lauw stromend water, chemische verbranding min. 45 minuten</a:t>
            </a:r>
          </a:p>
          <a:p>
            <a:pPr>
              <a:buFont typeface="Arial" pitchFamily="34" charset="0"/>
              <a:buChar char="•"/>
            </a:pPr>
            <a:endParaRPr lang="nl-NL" sz="1900" dirty="0" smtClean="0"/>
          </a:p>
          <a:p>
            <a:pPr>
              <a:buFont typeface="Arial" pitchFamily="34" charset="0"/>
              <a:buChar char="•"/>
            </a:pPr>
            <a:r>
              <a:rPr lang="nl-NL" sz="1900" dirty="0" smtClean="0"/>
              <a:t>verwijder (knellende) kleding en sieraden</a:t>
            </a:r>
          </a:p>
          <a:p>
            <a:pPr>
              <a:buNone/>
            </a:pPr>
            <a:endParaRPr lang="nl-NL" sz="1900" dirty="0" smtClean="0"/>
          </a:p>
          <a:p>
            <a:pPr>
              <a:buFont typeface="Arial" pitchFamily="34" charset="0"/>
              <a:buChar char="•"/>
            </a:pPr>
            <a:r>
              <a:rPr lang="nl-NL" sz="1900" dirty="0" smtClean="0"/>
              <a:t>laat vastzittende kleren zitten, ga eventueel met kleding en al onder de lauwe douche.</a:t>
            </a:r>
          </a:p>
          <a:p>
            <a:pPr>
              <a:buFont typeface="Arial" pitchFamily="34" charset="0"/>
              <a:buChar char="•"/>
            </a:pPr>
            <a:endParaRPr lang="nl-NL" sz="1900" dirty="0" smtClean="0"/>
          </a:p>
          <a:p>
            <a:pPr>
              <a:buFont typeface="Arial" pitchFamily="34" charset="0"/>
              <a:buChar char="•"/>
            </a:pPr>
            <a:r>
              <a:rPr lang="nl-NL" sz="1900" dirty="0" smtClean="0"/>
              <a:t>Voorkom afkoeling</a:t>
            </a:r>
          </a:p>
          <a:p>
            <a:pPr>
              <a:buFont typeface="Arial" pitchFamily="34" charset="0"/>
              <a:buChar char="•"/>
            </a:pPr>
            <a:endParaRPr lang="nl-NL" sz="1900" dirty="0" smtClean="0"/>
          </a:p>
          <a:p>
            <a:pPr>
              <a:buFont typeface="Arial" pitchFamily="34" charset="0"/>
              <a:buChar char="•"/>
            </a:pPr>
            <a:r>
              <a:rPr lang="nl-NL" sz="1900" dirty="0" smtClean="0"/>
              <a:t>Bedek wonden met schone kompressen/doeken; niets op smeren</a:t>
            </a:r>
          </a:p>
          <a:p>
            <a:pPr>
              <a:buFont typeface="Arial" pitchFamily="34" charset="0"/>
              <a:buChar char="•"/>
            </a:pPr>
            <a:endParaRPr lang="nl-NL" sz="1900" dirty="0" smtClean="0"/>
          </a:p>
          <a:p>
            <a:pPr>
              <a:buFont typeface="Arial" pitchFamily="34" charset="0"/>
              <a:buChar char="•"/>
            </a:pPr>
            <a:r>
              <a:rPr lang="nl-NL" sz="1900" dirty="0" smtClean="0"/>
              <a:t>Grote wonden: niet eten en drinken; wacht op arts/</a:t>
            </a:r>
            <a:r>
              <a:rPr lang="nl-NL" sz="1900" dirty="0" err="1" smtClean="0"/>
              <a:t>ambu</a:t>
            </a:r>
            <a:endParaRPr lang="nl-NL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Advies:</a:t>
            </a:r>
            <a:r>
              <a:rPr lang="nl-NL" dirty="0" smtClean="0"/>
              <a:t> </a:t>
            </a:r>
            <a:r>
              <a:rPr lang="nl-NL" dirty="0" smtClean="0">
                <a:solidFill>
                  <a:srgbClr val="FF0000"/>
                </a:solidFill>
              </a:rPr>
              <a:t>“water de rest komt later”!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endParaRPr lang="nl-NL" sz="2400" b="1" dirty="0" smtClean="0"/>
          </a:p>
          <a:p>
            <a:pPr>
              <a:defRPr/>
            </a:pPr>
            <a:r>
              <a:rPr lang="nl-NL" sz="2000" dirty="0" smtClean="0"/>
              <a:t>pijn bestrijding</a:t>
            </a:r>
          </a:p>
          <a:p>
            <a:pPr>
              <a:buNone/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dirty="0" smtClean="0"/>
              <a:t>snelle daling van temperatuur van de huid</a:t>
            </a:r>
          </a:p>
          <a:p>
            <a:pPr>
              <a:buNone/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dirty="0" smtClean="0"/>
              <a:t>beperking oedeemvorming</a:t>
            </a:r>
          </a:p>
          <a:p>
            <a:pPr>
              <a:buNone/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dirty="0" smtClean="0"/>
              <a:t>vermindering plasmaverlies uit de circulatie</a:t>
            </a:r>
          </a:p>
          <a:p>
            <a:pPr marL="0" indent="0">
              <a:buNone/>
              <a:defRPr/>
            </a:pPr>
            <a:r>
              <a:rPr lang="nl-NL" sz="2000" dirty="0" smtClean="0"/>
              <a:t>    waardoor de shock minder ernstig verloopt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behandeling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2000" dirty="0" smtClean="0"/>
              <a:t>Eerstegraads brandwonden:  genezen zonder specifieke behandeling</a:t>
            </a:r>
            <a:br>
              <a:rPr lang="nl-NL" sz="2000" dirty="0" smtClean="0"/>
            </a:br>
            <a:endParaRPr lang="nl-NL" sz="2000" dirty="0" smtClean="0"/>
          </a:p>
          <a:p>
            <a:r>
              <a:rPr lang="nl-NL" sz="2000" dirty="0" smtClean="0"/>
              <a:t>Oppervlakkige tweedegraads brandwonden: </a:t>
            </a:r>
          </a:p>
          <a:p>
            <a:pPr>
              <a:buFont typeface="Arial" pitchFamily="34" charset="0"/>
              <a:buChar char="•"/>
            </a:pPr>
            <a:r>
              <a:rPr lang="nl-NL" sz="2000" dirty="0" smtClean="0"/>
              <a:t>met intacte blaar: blaar  </a:t>
            </a:r>
            <a:r>
              <a:rPr lang="nl-NL" sz="2000" dirty="0" err="1" smtClean="0"/>
              <a:t>puncteren</a:t>
            </a:r>
            <a:r>
              <a:rPr lang="nl-NL" sz="2000" dirty="0" smtClean="0"/>
              <a:t>/verwijderen na 5 dagen,</a:t>
            </a:r>
            <a:r>
              <a:rPr lang="nl-NL" sz="2000" dirty="0" err="1" smtClean="0"/>
              <a:t>vetgaasverband</a:t>
            </a:r>
            <a:r>
              <a:rPr lang="nl-NL" sz="2000" dirty="0" smtClean="0"/>
              <a:t> (vaseline/</a:t>
            </a:r>
            <a:r>
              <a:rPr lang="nl-NL" sz="2000" dirty="0" err="1" smtClean="0"/>
              <a:t>biogaas</a:t>
            </a:r>
            <a:r>
              <a:rPr lang="nl-NL" sz="2000" dirty="0" smtClean="0"/>
              <a:t>/</a:t>
            </a:r>
            <a:r>
              <a:rPr lang="nl-NL" sz="2000" dirty="0" err="1" smtClean="0"/>
              <a:t>betadine</a:t>
            </a:r>
            <a:r>
              <a:rPr lang="nl-NL" sz="20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nl-NL" sz="2000" dirty="0" smtClean="0"/>
              <a:t>met kapotte blaar:</a:t>
            </a:r>
            <a:r>
              <a:rPr lang="nl-NL" sz="2000" dirty="0" err="1" smtClean="0"/>
              <a:t>hydrocolloid</a:t>
            </a:r>
            <a:r>
              <a:rPr lang="nl-NL" sz="2000" dirty="0" smtClean="0"/>
              <a:t> of folie, blaar na 5 dagen verwijderen</a:t>
            </a:r>
          </a:p>
          <a:p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Overige tweede- en derdegraads (grote en diepe brandwonden): </a:t>
            </a:r>
            <a:r>
              <a:rPr lang="nl-NL" sz="2000" dirty="0" err="1" smtClean="0"/>
              <a:t>Zilversulfadiazine</a:t>
            </a:r>
            <a:r>
              <a:rPr lang="nl-NL" sz="2000" dirty="0" smtClean="0"/>
              <a:t> </a:t>
            </a:r>
            <a:r>
              <a:rPr lang="nl-NL" sz="2000" dirty="0" err="1" smtClean="0"/>
              <a:t>creme</a:t>
            </a:r>
            <a:r>
              <a:rPr lang="nl-NL" sz="2000" dirty="0" smtClean="0"/>
              <a:t> (antibioticum)</a:t>
            </a:r>
          </a:p>
          <a:p>
            <a:endParaRPr lang="nl-NL" sz="2000" dirty="0" smtClean="0"/>
          </a:p>
          <a:p>
            <a:r>
              <a:rPr lang="nl-NL" sz="2000" dirty="0" smtClean="0"/>
              <a:t>Tetanus: geïndiceerd bij tweede- en derdegraads verbrandingen</a:t>
            </a:r>
            <a:endParaRPr lang="nl-N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Brandwonden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 smtClean="0">
              <a:hlinkClick r:id="rId3"/>
            </a:endParaRPr>
          </a:p>
          <a:p>
            <a:pPr>
              <a:buNone/>
            </a:pPr>
            <a:endParaRPr lang="nl-NL" dirty="0" smtClean="0">
              <a:hlinkClick r:id="rId3"/>
            </a:endParaRPr>
          </a:p>
          <a:p>
            <a:pPr>
              <a:buNone/>
            </a:pPr>
            <a:r>
              <a:rPr lang="nl-NL" dirty="0" smtClean="0">
                <a:hlinkClick r:id="rId3"/>
              </a:rPr>
              <a:t>https://www.youtube.com/watch?v=i7Y7UTv70k0</a:t>
            </a:r>
            <a:endParaRPr lang="nl-NL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7" name="Picture 2" descr="C:\Users\Rhea\Documents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04664"/>
            <a:ext cx="17526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Brandwonden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sz="2400" dirty="0" smtClean="0"/>
              <a:t>Terugblik vorige les</a:t>
            </a:r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r>
              <a:rPr lang="nl-NL" sz="2400" b="1" dirty="0" smtClean="0"/>
              <a:t>Vragen:</a:t>
            </a:r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r>
              <a:rPr lang="nl-NL" sz="2400" i="1" dirty="0" smtClean="0"/>
              <a:t>1.Welke lagen kent de huid?</a:t>
            </a:r>
          </a:p>
          <a:p>
            <a:pPr>
              <a:buNone/>
            </a:pPr>
            <a:r>
              <a:rPr lang="nl-NL" sz="2400" i="1" dirty="0" smtClean="0"/>
              <a:t>2.Welke functies kent de huid?</a:t>
            </a:r>
          </a:p>
          <a:p>
            <a:pPr>
              <a:buNone/>
            </a:pPr>
            <a:r>
              <a:rPr lang="nl-NL" sz="2400" i="1" dirty="0" smtClean="0"/>
              <a:t>3.Welke oorzaken van een verbranding ken je?</a:t>
            </a:r>
          </a:p>
          <a:p>
            <a:pPr>
              <a:buNone/>
            </a:pPr>
            <a:r>
              <a:rPr lang="nl-NL" sz="2400" i="1" dirty="0" smtClean="0"/>
              <a:t>4.Onder welke wondsoort(en)/groep(en) </a:t>
            </a:r>
          </a:p>
          <a:p>
            <a:pPr>
              <a:buNone/>
            </a:pPr>
            <a:r>
              <a:rPr lang="nl-NL" sz="2400" i="1" dirty="0" smtClean="0"/>
              <a:t>valt verbranding/brandwonden?</a:t>
            </a:r>
            <a:endParaRPr lang="nl-NL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Brandwonden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l-NL" sz="1800" dirty="0" smtClean="0"/>
              <a:t>Antwoorden:</a:t>
            </a:r>
          </a:p>
          <a:p>
            <a:pPr>
              <a:buNone/>
            </a:pPr>
            <a:r>
              <a:rPr lang="nl-NL" sz="1800" dirty="0" smtClean="0"/>
              <a:t>1.opperhuid, lederhuid,onderhuids bindweefsel</a:t>
            </a:r>
          </a:p>
          <a:p>
            <a:pPr>
              <a:buNone/>
            </a:pPr>
            <a:endParaRPr lang="nl-NL" sz="1800" dirty="0" smtClean="0"/>
          </a:p>
          <a:p>
            <a:pPr>
              <a:buNone/>
            </a:pPr>
            <a:r>
              <a:rPr lang="nl-NL" sz="1800" dirty="0" smtClean="0"/>
              <a:t>2.</a:t>
            </a:r>
          </a:p>
          <a:p>
            <a:pPr>
              <a:buFont typeface="Arial" pitchFamily="34" charset="0"/>
              <a:buChar char="•"/>
            </a:pPr>
            <a:r>
              <a:rPr lang="nl-NL" sz="1800" dirty="0" smtClean="0"/>
              <a:t>Bescherming tegen mechanisch geweld, binnen dringen van</a:t>
            </a:r>
          </a:p>
          <a:p>
            <a:pPr>
              <a:buNone/>
            </a:pPr>
            <a:r>
              <a:rPr lang="nl-NL" sz="1800" dirty="0" smtClean="0"/>
              <a:t>	ziekteverwekkers ( bacteriën, virussen en andere schadelijke</a:t>
            </a:r>
          </a:p>
          <a:p>
            <a:pPr>
              <a:buNone/>
            </a:pPr>
            <a:r>
              <a:rPr lang="nl-NL" sz="1800" dirty="0" smtClean="0"/>
              <a:t>	stoffen), straling ( pigment), uitdroging</a:t>
            </a:r>
          </a:p>
          <a:p>
            <a:pPr>
              <a:buFont typeface="Arial" pitchFamily="34" charset="0"/>
              <a:buChar char="•"/>
            </a:pPr>
            <a:r>
              <a:rPr lang="nl-NL" sz="1800" dirty="0" smtClean="0"/>
              <a:t>Temperatuurregeling </a:t>
            </a:r>
          </a:p>
          <a:p>
            <a:pPr>
              <a:buFont typeface="Arial" pitchFamily="34" charset="0"/>
              <a:buChar char="•"/>
            </a:pPr>
            <a:r>
              <a:rPr lang="nl-NL" sz="1800" dirty="0" smtClean="0"/>
              <a:t>Zintuigfunctie</a:t>
            </a:r>
          </a:p>
          <a:p>
            <a:pPr>
              <a:buFont typeface="Arial" pitchFamily="34" charset="0"/>
              <a:buChar char="•"/>
            </a:pPr>
            <a:r>
              <a:rPr lang="nl-NL" sz="1800" dirty="0" smtClean="0"/>
              <a:t>Vorming Vit .D</a:t>
            </a:r>
          </a:p>
          <a:p>
            <a:pPr>
              <a:buFont typeface="Arial" pitchFamily="34" charset="0"/>
              <a:buChar char="•"/>
            </a:pPr>
            <a:endParaRPr lang="nl-NL" sz="1800" dirty="0" smtClean="0"/>
          </a:p>
          <a:p>
            <a:pPr>
              <a:buNone/>
            </a:pPr>
            <a:r>
              <a:rPr lang="nl-NL" sz="1900" dirty="0" smtClean="0"/>
              <a:t>3.vuur/steekvlam, hete vloeistoffen, elektriciteit, bijtende/chemische stoffen, contact met hete voorwerpen</a:t>
            </a:r>
          </a:p>
          <a:p>
            <a:pPr>
              <a:buNone/>
            </a:pPr>
            <a:endParaRPr lang="nl-NL" sz="2000" dirty="0" smtClean="0"/>
          </a:p>
          <a:p>
            <a:pPr>
              <a:buNone/>
            </a:pPr>
            <a:r>
              <a:rPr lang="nl-NL" sz="2000" dirty="0" smtClean="0"/>
              <a:t>4. Thermische, straling- ,elektrische- en chemische wonden</a:t>
            </a:r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Wat is een brandwond?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sz="2400" i="1" dirty="0" smtClean="0"/>
              <a:t>Een brandwond is:</a:t>
            </a:r>
          </a:p>
          <a:p>
            <a:pPr>
              <a:buNone/>
            </a:pPr>
            <a:endParaRPr lang="nl-NL" sz="2400" i="1" dirty="0" smtClean="0"/>
          </a:p>
          <a:p>
            <a:pPr>
              <a:buNone/>
            </a:pPr>
            <a:r>
              <a:rPr lang="nl-NL" sz="2400" i="1" dirty="0" smtClean="0"/>
              <a:t> een gedeeltelijke of een volledige beschadiging van de</a:t>
            </a:r>
          </a:p>
          <a:p>
            <a:pPr>
              <a:buNone/>
            </a:pPr>
            <a:r>
              <a:rPr lang="nl-NL" sz="2400" i="1" dirty="0" smtClean="0"/>
              <a:t>huid, die wordt veroorzaakt door inwerking van </a:t>
            </a:r>
          </a:p>
          <a:p>
            <a:pPr>
              <a:buNone/>
            </a:pPr>
            <a:r>
              <a:rPr lang="nl-NL" sz="2400" i="1" dirty="0" smtClean="0"/>
              <a:t>warmte, een chemische stof of elektriciteit, gedurende </a:t>
            </a:r>
          </a:p>
          <a:p>
            <a:pPr>
              <a:buNone/>
            </a:pPr>
            <a:r>
              <a:rPr lang="nl-NL" sz="2400" i="1" dirty="0" smtClean="0"/>
              <a:t>een bepaalde tijd, boven een bepaalde kritische </a:t>
            </a:r>
          </a:p>
          <a:p>
            <a:pPr>
              <a:buNone/>
            </a:pPr>
            <a:r>
              <a:rPr lang="nl-NL" sz="2400" i="1" dirty="0" smtClean="0"/>
              <a:t>temperatuur ( bij circa</a:t>
            </a:r>
            <a:r>
              <a:rPr lang="nl-NL" sz="2400" dirty="0" smtClean="0"/>
              <a:t> 40° Celsius beschadigt de huid </a:t>
            </a:r>
          </a:p>
          <a:p>
            <a:pPr>
              <a:buNone/>
            </a:pPr>
            <a:r>
              <a:rPr lang="nl-NL" sz="2400" dirty="0" smtClean="0"/>
              <a:t>al).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Wat is een brandwond?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nl-NL" sz="2600" dirty="0" smtClean="0"/>
              <a:t>Brandwonden zijn de meest ernstige </a:t>
            </a:r>
          </a:p>
          <a:p>
            <a:pPr>
              <a:buNone/>
            </a:pPr>
            <a:r>
              <a:rPr lang="nl-NL" sz="2600" dirty="0" smtClean="0"/>
              <a:t>verwondingen, die er bestaan en kunnen </a:t>
            </a:r>
          </a:p>
          <a:p>
            <a:pPr>
              <a:buNone/>
            </a:pPr>
            <a:r>
              <a:rPr lang="nl-NL" sz="2600" dirty="0" smtClean="0"/>
              <a:t>blijvende schade veroorzaken. </a:t>
            </a:r>
          </a:p>
          <a:p>
            <a:pPr>
              <a:buNone/>
            </a:pPr>
            <a:endParaRPr lang="nl-NL" sz="2600" dirty="0" smtClean="0"/>
          </a:p>
          <a:p>
            <a:pPr>
              <a:buNone/>
            </a:pPr>
            <a:r>
              <a:rPr lang="nl-NL" sz="2600" dirty="0" smtClean="0"/>
              <a:t>De diepte van de brandwond hangt a</a:t>
            </a:r>
            <a:r>
              <a:rPr lang="nl-NL" sz="2400" dirty="0" smtClean="0"/>
              <a:t>f van:</a:t>
            </a:r>
          </a:p>
          <a:p>
            <a:pPr>
              <a:buFont typeface="Arial" pitchFamily="34" charset="0"/>
              <a:buChar char="•"/>
            </a:pPr>
            <a:r>
              <a:rPr lang="nl-NL" sz="2400" dirty="0" smtClean="0"/>
              <a:t>temperatuur,</a:t>
            </a:r>
          </a:p>
          <a:p>
            <a:pPr>
              <a:buFont typeface="Arial" pitchFamily="34" charset="0"/>
              <a:buChar char="•"/>
            </a:pPr>
            <a:r>
              <a:rPr lang="nl-NL" sz="2400" dirty="0" err="1" smtClean="0"/>
              <a:t>inwerkingstijd</a:t>
            </a:r>
            <a:r>
              <a:rPr lang="nl-NL" sz="2400" dirty="0" smtClean="0"/>
              <a:t> van de hitte op de huid,</a:t>
            </a:r>
          </a:p>
          <a:p>
            <a:pPr>
              <a:buFont typeface="Arial" pitchFamily="34" charset="0"/>
              <a:buChar char="•"/>
            </a:pPr>
            <a:r>
              <a:rPr lang="nl-NL" sz="2400" dirty="0" smtClean="0"/>
              <a:t>oorzaak van de verbranding </a:t>
            </a:r>
            <a:r>
              <a:rPr lang="nl-NL" sz="1600" dirty="0" smtClean="0"/>
              <a:t>(bijvoorbeeld hete vloeistof of vuur).</a:t>
            </a:r>
            <a:r>
              <a:rPr lang="nl-NL" sz="2400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nl-NL" sz="2400" dirty="0" smtClean="0"/>
              <a:t>plaats van de verbranding</a:t>
            </a:r>
          </a:p>
          <a:p>
            <a:pPr>
              <a:buFont typeface="Arial" pitchFamily="34" charset="0"/>
              <a:buChar char="•"/>
            </a:pPr>
            <a:r>
              <a:rPr lang="nl-NL" sz="2400" dirty="0" smtClean="0"/>
              <a:t>leeftijd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Brandwonden</a:t>
            </a:r>
            <a:endParaRPr lang="nl-NL" dirty="0"/>
          </a:p>
        </p:txBody>
      </p:sp>
      <p:pic>
        <p:nvPicPr>
          <p:cNvPr id="4" name="Tijdelijke aanduiding voor inhoud 3" descr="592x273399722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01879" y="1785248"/>
            <a:ext cx="6092641" cy="40637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Risico’s :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sz="2600" dirty="0" smtClean="0"/>
              <a:t>Bij verbranding verliest de huid een deel van haar vitale </a:t>
            </a:r>
            <a:r>
              <a:rPr lang="nl-NL" sz="2600" dirty="0" err="1" smtClean="0"/>
              <a:t>functie’s</a:t>
            </a:r>
            <a:r>
              <a:rPr lang="nl-NL" sz="2600" dirty="0" smtClean="0"/>
              <a:t>:</a:t>
            </a:r>
          </a:p>
          <a:p>
            <a:pPr>
              <a:buNone/>
            </a:pPr>
            <a:endParaRPr lang="nl-NL" sz="2600" dirty="0" smtClean="0"/>
          </a:p>
          <a:p>
            <a:r>
              <a:rPr lang="nl-NL" sz="2400" dirty="0" smtClean="0"/>
              <a:t>warmteverlies: het lichaam verliest veel warmte omdat de huid de temperatuur niet kan vasthouden</a:t>
            </a:r>
          </a:p>
          <a:p>
            <a:r>
              <a:rPr lang="nl-NL" sz="2400" dirty="0" smtClean="0"/>
              <a:t>vochtverlies: de huid kan het vocht niet tegenhouden</a:t>
            </a:r>
          </a:p>
          <a:p>
            <a:r>
              <a:rPr lang="nl-NL" sz="2400" dirty="0" smtClean="0"/>
              <a:t>infectiegevaar: waar de huid defect is, kan door inwerking van bacteriën een infectie ontstaan.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Brandwonden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sz="2400" b="1" dirty="0" smtClean="0"/>
              <a:t>Vraag: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sz="2000" i="1" dirty="0" smtClean="0"/>
              <a:t>Welk onderscheid/classificatie</a:t>
            </a:r>
          </a:p>
          <a:p>
            <a:pPr>
              <a:buNone/>
            </a:pPr>
            <a:r>
              <a:rPr lang="nl-NL" sz="2000" i="1" dirty="0" smtClean="0"/>
              <a:t>wordt gemaakt bij </a:t>
            </a:r>
          </a:p>
          <a:p>
            <a:pPr>
              <a:buNone/>
            </a:pPr>
            <a:r>
              <a:rPr lang="nl-NL" sz="2000" i="1" dirty="0" smtClean="0"/>
              <a:t>brandwonden?</a:t>
            </a:r>
            <a:endParaRPr lang="nl-NL" sz="2000" i="1" dirty="0"/>
          </a:p>
        </p:txBody>
      </p:sp>
      <p:pic>
        <p:nvPicPr>
          <p:cNvPr id="6" name="Tijdelijke aanduiding voor inhoud 5" descr="images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47401" y="2492896"/>
            <a:ext cx="3482149" cy="20695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841248"/>
          </a:xfrm>
        </p:spPr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Brandwonden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nl-NL" sz="2400" dirty="0" smtClean="0"/>
          </a:p>
          <a:p>
            <a:pPr>
              <a:buFont typeface="Arial" pitchFamily="34" charset="0"/>
              <a:buChar char="•"/>
            </a:pPr>
            <a:r>
              <a:rPr lang="nl-NL" sz="2400" dirty="0" smtClean="0"/>
              <a:t>Eerstegraads</a:t>
            </a:r>
          </a:p>
          <a:p>
            <a:pPr>
              <a:buFont typeface="Arial" pitchFamily="34" charset="0"/>
              <a:buChar char="•"/>
            </a:pPr>
            <a:endParaRPr lang="nl-NL" sz="2400" dirty="0" smtClean="0"/>
          </a:p>
          <a:p>
            <a:pPr>
              <a:buFont typeface="Arial" pitchFamily="34" charset="0"/>
              <a:buChar char="•"/>
            </a:pPr>
            <a:r>
              <a:rPr lang="nl-NL" sz="2400" dirty="0" smtClean="0"/>
              <a:t>Oppervlakkige</a:t>
            </a:r>
          </a:p>
          <a:p>
            <a:pPr>
              <a:buNone/>
            </a:pPr>
            <a:r>
              <a:rPr lang="nl-NL" sz="2400" dirty="0" smtClean="0"/>
              <a:t>   tweedegraads</a:t>
            </a:r>
          </a:p>
          <a:p>
            <a:pPr>
              <a:buNone/>
            </a:pPr>
            <a:endParaRPr lang="nl-NL" sz="2400" dirty="0" smtClean="0"/>
          </a:p>
          <a:p>
            <a:pPr>
              <a:buFont typeface="Arial" pitchFamily="34" charset="0"/>
              <a:buChar char="•"/>
            </a:pPr>
            <a:r>
              <a:rPr lang="nl-NL" sz="2400" dirty="0" smtClean="0"/>
              <a:t>Diepe tweedegraads</a:t>
            </a:r>
          </a:p>
          <a:p>
            <a:pPr>
              <a:buFont typeface="Arial" pitchFamily="34" charset="0"/>
              <a:buChar char="•"/>
            </a:pPr>
            <a:endParaRPr lang="nl-NL" sz="2400" dirty="0" smtClean="0"/>
          </a:p>
          <a:p>
            <a:pPr>
              <a:buFont typeface="Arial" pitchFamily="34" charset="0"/>
              <a:buChar char="•"/>
            </a:pPr>
            <a:r>
              <a:rPr lang="nl-NL" sz="2400" dirty="0" smtClean="0"/>
              <a:t>Derdegraads </a:t>
            </a:r>
            <a:endParaRPr lang="nl-NL" sz="2400" dirty="0"/>
          </a:p>
        </p:txBody>
      </p:sp>
      <p:pic>
        <p:nvPicPr>
          <p:cNvPr id="7" name="Tijdelijke aanduiding voor inhoud 6" descr="592x27339972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84168" y="4467202"/>
            <a:ext cx="2831232" cy="2191324"/>
          </a:xfrm>
        </p:spPr>
      </p:pic>
      <p:pic>
        <p:nvPicPr>
          <p:cNvPr id="6" name="Picture 4" descr="1282888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908720"/>
            <a:ext cx="3312865" cy="319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Civie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471</Words>
  <Application>Microsoft Office PowerPoint</Application>
  <PresentationFormat>Diavoorstelling (4:3)</PresentationFormat>
  <Paragraphs>209</Paragraphs>
  <Slides>17</Slides>
  <Notes>17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Trek</vt:lpstr>
      <vt:lpstr>Les 2 Brandwonden</vt:lpstr>
      <vt:lpstr>Brandwonden</vt:lpstr>
      <vt:lpstr>Brandwonden</vt:lpstr>
      <vt:lpstr>Wat is een brandwond?</vt:lpstr>
      <vt:lpstr>Wat is een brandwond?</vt:lpstr>
      <vt:lpstr>Brandwonden</vt:lpstr>
      <vt:lpstr>Risico’s :</vt:lpstr>
      <vt:lpstr>Brandwonden</vt:lpstr>
      <vt:lpstr>Brandwonden</vt:lpstr>
      <vt:lpstr>Brandwonden</vt:lpstr>
      <vt:lpstr>Brandwonden</vt:lpstr>
      <vt:lpstr>Brandwonden</vt:lpstr>
      <vt:lpstr>Regel van 9</vt:lpstr>
      <vt:lpstr>Advies: “water de rest komt later”!</vt:lpstr>
      <vt:lpstr>Advies: “water de rest komt later”!</vt:lpstr>
      <vt:lpstr>behandeling</vt:lpstr>
      <vt:lpstr>Brandwonden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2 Brandwonden</dc:title>
  <dc:creator>Rhea</dc:creator>
  <cp:lastModifiedBy>Cuperus,B.K.</cp:lastModifiedBy>
  <cp:revision>15</cp:revision>
  <dcterms:created xsi:type="dcterms:W3CDTF">2015-11-20T15:50:06Z</dcterms:created>
  <dcterms:modified xsi:type="dcterms:W3CDTF">2016-01-24T14:14:12Z</dcterms:modified>
</cp:coreProperties>
</file>